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5" r:id="rId5"/>
    <p:sldId id="267" r:id="rId6"/>
    <p:sldId id="275" r:id="rId7"/>
    <p:sldId id="276" r:id="rId8"/>
    <p:sldId id="277" r:id="rId9"/>
    <p:sldId id="279" r:id="rId10"/>
    <p:sldId id="296" r:id="rId11"/>
    <p:sldId id="284" r:id="rId12"/>
    <p:sldId id="285" r:id="rId13"/>
    <p:sldId id="286" r:id="rId14"/>
    <p:sldId id="287" r:id="rId15"/>
    <p:sldId id="289" r:id="rId16"/>
    <p:sldId id="291" r:id="rId17"/>
    <p:sldId id="270" r:id="rId18"/>
    <p:sldId id="282" r:id="rId19"/>
    <p:sldId id="272" r:id="rId20"/>
    <p:sldId id="295" r:id="rId21"/>
    <p:sldId id="299" r:id="rId22"/>
  </p:sldIdLst>
  <p:sldSz cx="12192000" cy="6858000"/>
  <p:notesSz cx="9363075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7214-13AA-499D-B657-6382449C2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9F34A-DBF0-4D51-8DD5-DE730A8E1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23CA-03E9-4E78-8E33-74BAEEDB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504D7-F44F-43AC-8929-B598C873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7DA35-F369-4E7C-A9A8-4364CB04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2085-6B6B-4300-93D0-6A1919A7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06B0-952A-45E0-A0AF-3E71F437D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721E-92A8-4016-80B5-0FFC6D47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2A419-7703-4CC7-B34D-C9B39750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B6F5-9D96-40E0-96A3-E3418D11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21E4C-E3A9-4757-90DE-D09040744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B7AD2-DE3A-4DAB-8590-214F1880E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5968E-82C1-439D-897E-625470B0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6D48-B4E1-4EA7-82AD-2AF255F0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D6A-1EEA-467C-B8B7-2C89F14E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974E-2E35-4C74-ABA9-B1D50B94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5146-6534-4993-8EA0-1FB59B1E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AD36F-FD47-4F89-914E-4F0DB4E8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60D18-8144-4634-8A31-F0D74456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E1DC-4303-43D0-BE04-CD46B4C9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2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554-96E2-4242-A3F3-4E49F3FF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DB3A-4536-496C-AC59-5DA0BF09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BD02-2BBD-4709-9C5A-30A6AA4D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842DA-F6E4-4DE7-B083-DF07E02F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B83FF-D7FB-4486-9066-45B06F13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1806-D8BC-4258-8B36-5AC4C10F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BEDB-5701-4F17-A0BF-9B5498F1D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6F1EE-4AE3-4306-BB73-477DA9B98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90CC-5C4C-47D6-8635-FBF15310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A6F38-147D-4034-8B65-D46B46AB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FF11F-CBF5-4826-BCCF-D7E0B7F0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B3AF-C357-46A3-8BA4-C7EA8E08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09BF3-FF2D-4DBD-B8E1-BA97EC21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8AF74-1D64-4C2B-874B-78C4A4E1A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0EFD9-DDAA-4117-962F-13CA57014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A7F5A-613A-441C-BE80-6D309D6A8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B7942-396D-47E2-99DC-677104F5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C9388-1E06-4CAA-8956-18670F90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2F897-7AC6-4CA1-AADB-42DF5586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7180-3CA5-4815-BA62-9D0337F1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3C77D-1B0A-4D0C-A600-73F8B374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B38D6-25DC-4E2A-B879-C43A7E66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BAFB-42F9-487B-8D11-8FC1D03B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6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C8B60-C797-4553-93B8-97B16642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48DB2-6013-4BA1-A85D-849AD0A9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37AE7-9B37-4F83-ABF6-C8CF8ACE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D721-C27E-4B62-AD9C-D21E8633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3E37-0366-4B19-AC39-24B88794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042CA-40C1-4090-8B8C-4175B0157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8BB3E-2E41-4B78-8962-76698773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79C7B-62E6-42C0-918C-BCDB82DF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5930C-8217-4609-97D5-25AAB04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7C93-3F65-47D1-A981-BF93502F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6C327-E9B3-4C80-9305-9E80172B9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38691-ACA8-45ED-91E4-6C23C4F3F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B0134-FC93-4805-9479-AD6FD3F1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7D648-67DA-4C76-8DA2-27CA723B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C5D8F-EB9A-4F2F-A60C-C622115B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9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0D5FA-9AEA-490C-AC3E-27EC4ED6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96B9C-CA51-40F0-AD7C-6E8FDA2AC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7118-B251-4647-83DF-086AE38CA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19C39-5669-4E08-92A4-F474C70FB88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EE5F2-A599-4412-8B6B-D5935F5AC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74AFA-37B3-4864-8C93-C5D9C1587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4D9D-4565-4103-96D6-3BE4E35F0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0.png"/><Relationship Id="rId7" Type="http://schemas.openxmlformats.org/officeDocument/2006/relationships/hyperlink" Target="https://data.worldbank.org/indicator/NY.GDP.MKTP.C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imateknowledgeportal.worldbank.org/download-datahttps:/www.imf.org/external/datamapper/NGDP_RPCH@WEO/OEMDC/ADVEC/WEOWORLD?year=2020" TargetMode="External"/><Relationship Id="rId5" Type="http://schemas.openxmlformats.org/officeDocument/2006/relationships/hyperlink" Target="https://en.m.wikipedia.org/wiki/List_of_countries_by_GDP_sector_composition" TargetMode="External"/><Relationship Id="rId4" Type="http://schemas.openxmlformats.org/officeDocument/2006/relationships/hyperlink" Target="http://restcountries.eu/" TargetMode="Externa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18729A-BC3B-431F-9DBC-0F636A3A2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7" r="1618" b="233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F7EF25-EE49-4FE0-8B43-ECB2B8F94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3502" y="1296278"/>
            <a:ext cx="12365502" cy="2574758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 GDP Affected By Temperature &amp; Precipitation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612CE-2569-4569-8CC3-131C4F616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4059" y="4748169"/>
            <a:ext cx="2787941" cy="22230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9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Team Members:</a:t>
            </a:r>
            <a:endParaRPr lang="en-US" sz="1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Emeka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Obianyor</a:t>
            </a:r>
            <a:endParaRPr lang="en-US" sz="1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Kiran Mundae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Charles Robinson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Nick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Orewiler</a:t>
            </a:r>
            <a:endParaRPr lang="en-US" sz="1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Sadie Barnett-Boudreau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702010"/>
            <a:ext cx="10515600" cy="1325563"/>
          </a:xfrm>
        </p:spPr>
        <p:txBody>
          <a:bodyPr/>
          <a:lstStyle/>
          <a:p>
            <a:r>
              <a:rPr lang="en-US" b="1" dirty="0"/>
              <a:t>3 Economic Subsectors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5977E-FA04-4747-97DB-3A5DE5870FF1}"/>
              </a:ext>
            </a:extLst>
          </p:cNvPr>
          <p:cNvPicPr/>
          <p:nvPr/>
        </p:nvPicPr>
        <p:blipFill rotWithShape="1">
          <a:blip r:embed="rId3"/>
          <a:srcRect l="55138" t="41781" r="11383" b="20784"/>
          <a:stretch/>
        </p:blipFill>
        <p:spPr bwMode="auto">
          <a:xfrm>
            <a:off x="1776341" y="1868877"/>
            <a:ext cx="8665864" cy="3120244"/>
          </a:xfrm>
          <a:prstGeom prst="rect">
            <a:avLst/>
          </a:prstGeom>
          <a:ln w="762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 descr="Process Wikipedia Using Apache Spark to Create Spicy Hot Datasets | by  Abhishek Mungoli | Towards Data Science">
            <a:extLst>
              <a:ext uri="{FF2B5EF4-FFF2-40B4-BE49-F238E27FC236}">
                <a16:creationId xmlns:a16="http://schemas.microsoft.com/office/drawing/2014/main" id="{7E19D63C-F7E5-4FF4-BA4C-6B24DA47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26" y="5404513"/>
            <a:ext cx="1658530" cy="92877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9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702010"/>
            <a:ext cx="10515600" cy="1325563"/>
          </a:xfrm>
        </p:spPr>
        <p:txBody>
          <a:bodyPr/>
          <a:lstStyle/>
          <a:p>
            <a:r>
              <a:rPr lang="en-US" b="1" dirty="0"/>
              <a:t>Agricultural Based Economies</a:t>
            </a:r>
            <a:br>
              <a:rPr lang="en-US" dirty="0"/>
            </a:br>
            <a:r>
              <a:rPr lang="en-US" sz="3600" dirty="0"/>
              <a:t>Temperature vs. GDP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2296693"/>
            <a:ext cx="4317818" cy="287854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48" y="2299367"/>
            <a:ext cx="4313807" cy="287587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4820" y="5336637"/>
            <a:ext cx="4317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Pearson correlation coefficient of </a:t>
            </a:r>
            <a:r>
              <a:rPr lang="en-US" sz="1400" b="1" dirty="0"/>
              <a:t>0.62</a:t>
            </a:r>
            <a:r>
              <a:rPr lang="en-US" sz="1400" dirty="0"/>
              <a:t> suggests a </a:t>
            </a:r>
            <a:r>
              <a:rPr lang="en-US" sz="1400" b="1" dirty="0"/>
              <a:t>moderately strong relationship </a:t>
            </a:r>
            <a:r>
              <a:rPr lang="en-US" sz="1400" dirty="0"/>
              <a:t>between Temperature and GDP.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448" y="5336637"/>
            <a:ext cx="431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Pearson correlation coefficient of </a:t>
            </a:r>
            <a:r>
              <a:rPr lang="en-US" sz="1400" b="1" dirty="0"/>
              <a:t>0.01</a:t>
            </a:r>
            <a:r>
              <a:rPr lang="en-US" sz="1400" dirty="0"/>
              <a:t> suggests a </a:t>
            </a:r>
            <a:r>
              <a:rPr lang="en-US" sz="1400" b="1" dirty="0"/>
              <a:t>no relationship</a:t>
            </a:r>
            <a:r>
              <a:rPr lang="en-US" sz="1400" dirty="0"/>
              <a:t> between Temperature and GDP.</a:t>
            </a:r>
          </a:p>
        </p:txBody>
      </p:sp>
    </p:spTree>
    <p:extLst>
      <p:ext uri="{BB962C8B-B14F-4D97-AF65-F5344CB8AC3E}">
        <p14:creationId xmlns:p14="http://schemas.microsoft.com/office/powerpoint/2010/main" val="384414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702010"/>
            <a:ext cx="10515600" cy="1325563"/>
          </a:xfrm>
        </p:spPr>
        <p:txBody>
          <a:bodyPr/>
          <a:lstStyle/>
          <a:p>
            <a:r>
              <a:rPr lang="en-US" b="1" dirty="0"/>
              <a:t>Agricultural Based Economies</a:t>
            </a:r>
            <a:br>
              <a:rPr lang="en-US" dirty="0"/>
            </a:br>
            <a:r>
              <a:rPr lang="en-US" sz="3600" dirty="0"/>
              <a:t>Temperature vs. GDP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2" y="2328192"/>
            <a:ext cx="4325977" cy="28839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37062" y="5402317"/>
            <a:ext cx="432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Relationships across Agricultural Countries are mostly </a:t>
            </a:r>
            <a:r>
              <a:rPr lang="en-US" sz="1400" b="1" dirty="0"/>
              <a:t>weak and inconsistent</a:t>
            </a:r>
            <a:r>
              <a:rPr lang="en-US" sz="1400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57" y="1547982"/>
            <a:ext cx="3000012" cy="200000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17" y="3958657"/>
            <a:ext cx="3049653" cy="203310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28614" y="2842348"/>
            <a:ext cx="2217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compared over time, Temperature and GDP do not tend to track well even in countries that showed a moderately high correlation over a ten year period.</a:t>
            </a:r>
          </a:p>
        </p:txBody>
      </p:sp>
    </p:spTree>
    <p:extLst>
      <p:ext uri="{BB962C8B-B14F-4D97-AF65-F5344CB8AC3E}">
        <p14:creationId xmlns:p14="http://schemas.microsoft.com/office/powerpoint/2010/main" val="346241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702010"/>
            <a:ext cx="10515600" cy="1325563"/>
          </a:xfrm>
        </p:spPr>
        <p:txBody>
          <a:bodyPr/>
          <a:lstStyle/>
          <a:p>
            <a:r>
              <a:rPr lang="en-US" b="1" dirty="0"/>
              <a:t>Agricultural Based Economies</a:t>
            </a:r>
            <a:br>
              <a:rPr lang="en-US" b="1" dirty="0"/>
            </a:br>
            <a:r>
              <a:rPr lang="en-US" sz="3600" dirty="0"/>
              <a:t>Precipitation vs. GDP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820" y="5336637"/>
            <a:ext cx="431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Pearson correlation coefficient of </a:t>
            </a:r>
            <a:r>
              <a:rPr lang="en-US" sz="1400" b="1" dirty="0"/>
              <a:t>0.28</a:t>
            </a:r>
            <a:r>
              <a:rPr lang="en-US" sz="1400" dirty="0"/>
              <a:t> suggests a</a:t>
            </a:r>
            <a:r>
              <a:rPr lang="en-US" sz="1400" b="1" dirty="0"/>
              <a:t> weak relationship </a:t>
            </a:r>
            <a:r>
              <a:rPr lang="en-US" sz="1400" dirty="0"/>
              <a:t>between Precipitation and GDP.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448" y="5336637"/>
            <a:ext cx="431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Pearson correlation coefficient of </a:t>
            </a:r>
            <a:r>
              <a:rPr lang="en-US" sz="1400" b="1" dirty="0"/>
              <a:t>0.08</a:t>
            </a:r>
            <a:r>
              <a:rPr lang="en-US" sz="1400" dirty="0"/>
              <a:t> suggests a </a:t>
            </a:r>
            <a:r>
              <a:rPr lang="en-US" sz="1400" b="1" dirty="0"/>
              <a:t>no relationship</a:t>
            </a:r>
            <a:r>
              <a:rPr lang="en-US" sz="1400" dirty="0"/>
              <a:t> between Precipitation and GDP.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19" y="2299368"/>
            <a:ext cx="4341877" cy="28945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48" y="2299368"/>
            <a:ext cx="4438271" cy="295884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240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702010"/>
            <a:ext cx="10515600" cy="1325563"/>
          </a:xfrm>
        </p:spPr>
        <p:txBody>
          <a:bodyPr/>
          <a:lstStyle/>
          <a:p>
            <a:r>
              <a:rPr lang="en-US" b="1" dirty="0"/>
              <a:t>Agricultural Based Economies</a:t>
            </a:r>
            <a:br>
              <a:rPr lang="en-US" dirty="0"/>
            </a:br>
            <a:r>
              <a:rPr lang="en-US" sz="3600" dirty="0"/>
              <a:t>Precipitation vs.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7062" y="5402317"/>
            <a:ext cx="432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Relationships across Agricultural Countries are all </a:t>
            </a:r>
            <a:r>
              <a:rPr lang="en-US" sz="1400" b="1" dirty="0"/>
              <a:t>weak and inconsistent</a:t>
            </a:r>
            <a:r>
              <a:rPr lang="en-US" sz="14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28614" y="2842348"/>
            <a:ext cx="2217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compared over time, Precipitation and GDP do not tend to track well even in countries that showed a moderately high correlation over a ten year period.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2" y="2272953"/>
            <a:ext cx="4325977" cy="28839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12" y="1461263"/>
            <a:ext cx="3110373" cy="207358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12" y="3951889"/>
            <a:ext cx="3113245" cy="207549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009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24" y="292930"/>
            <a:ext cx="10515600" cy="1325563"/>
          </a:xfrm>
        </p:spPr>
        <p:txBody>
          <a:bodyPr/>
          <a:lstStyle/>
          <a:p>
            <a:r>
              <a:rPr lang="en-US" b="1" dirty="0"/>
              <a:t>Industrial Based Economies</a:t>
            </a:r>
            <a:br>
              <a:rPr lang="en-US" dirty="0"/>
            </a:br>
            <a:r>
              <a:rPr lang="en-US" sz="2800" dirty="0"/>
              <a:t>Weather vs. GDP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7" y="1921680"/>
            <a:ext cx="4325977" cy="28839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74936" y="5109256"/>
            <a:ext cx="432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correlation between Weather and GDP was inconsistent and show no relationship between the two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CB83B-30E5-4816-8F10-B0B9858B6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552"/>
            <a:ext cx="4369064" cy="291270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70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270DA-8589-4EE8-93CC-7C26ADC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93" y="518957"/>
            <a:ext cx="10515600" cy="1325563"/>
          </a:xfrm>
        </p:spPr>
        <p:txBody>
          <a:bodyPr/>
          <a:lstStyle/>
          <a:p>
            <a:r>
              <a:rPr lang="en-US" b="1" dirty="0"/>
              <a:t>Service Based Economies</a:t>
            </a:r>
            <a:br>
              <a:rPr lang="en-US" dirty="0"/>
            </a:br>
            <a:r>
              <a:rPr lang="en-US" sz="3600" dirty="0"/>
              <a:t>Temperature vs. GDP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820" y="5336637"/>
            <a:ext cx="4317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Pearson correlation coefficient of </a:t>
            </a:r>
            <a:r>
              <a:rPr lang="en-US" sz="1400" b="1" dirty="0"/>
              <a:t>0.78</a:t>
            </a:r>
            <a:r>
              <a:rPr lang="en-US" sz="1400" dirty="0"/>
              <a:t> suggests a </a:t>
            </a:r>
            <a:r>
              <a:rPr lang="en-US" sz="1400" b="1" dirty="0"/>
              <a:t>relatively strong relationship </a:t>
            </a:r>
            <a:r>
              <a:rPr lang="en-US" sz="1400" dirty="0"/>
              <a:t>between Temperature and GDP.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448" y="5336637"/>
            <a:ext cx="4317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does seem to be some consistency in correlations  between Temperature and GDP in service dominated economies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0" y="2242832"/>
            <a:ext cx="4317819" cy="287854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22EE63-5CCE-436E-833C-4A80A6DAE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53" y="2242832"/>
            <a:ext cx="4325977" cy="28839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7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24385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1B004-28EA-402F-95BE-1CFC5655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B652-1CA4-4708-9AD8-C7CC947E3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284" y="1603391"/>
            <a:ext cx="9819840" cy="4480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∆’s in GDP be seen w/ respect to ∆’s in weather globally?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Can ∆’s in GDP be seen w/ respect to ∆’s in weather for Agriculturally dominated countries?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Can ∆’s in GDP be seen w/ respect to ∆’s in weather for Industry dominated countries?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Can ∆’s in GDP be seen w/ respect to ∆’s in weather for Service dominated countries?</a:t>
            </a:r>
          </a:p>
          <a:p>
            <a:pPr lvl="1"/>
            <a:r>
              <a:rPr lang="en-US" dirty="0"/>
              <a:t>Possible relationship between Temperature and GDP</a:t>
            </a:r>
          </a:p>
          <a:p>
            <a:pPr lvl="1"/>
            <a:r>
              <a:rPr lang="en-US" dirty="0"/>
              <a:t>No relationship between Precipitation and GDP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1B004-28EA-402F-95BE-1CFC5655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B652-1CA4-4708-9AD8-C7CC947E3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088" y="1690688"/>
            <a:ext cx="10515600" cy="4918006"/>
          </a:xfrm>
        </p:spPr>
        <p:txBody>
          <a:bodyPr>
            <a:normAutofit/>
          </a:bodyPr>
          <a:lstStyle/>
          <a:p>
            <a:r>
              <a:rPr lang="en-US" dirty="0"/>
              <a:t>Too many outside variables effecting GDP </a:t>
            </a:r>
          </a:p>
          <a:p>
            <a:r>
              <a:rPr lang="en-US" dirty="0"/>
              <a:t>Looking at data on an annual basis rather than quarterly (or during growing season) showed no noticeable effect</a:t>
            </a:r>
          </a:p>
          <a:p>
            <a:r>
              <a:rPr lang="en-US" dirty="0"/>
              <a:t>Only when drilling down into specific GDP sector compositions could some correlation be seen, but even then, it was minimal.  </a:t>
            </a:r>
          </a:p>
          <a:p>
            <a:r>
              <a:rPr lang="en-US" dirty="0"/>
              <a:t>Some correlation could be seen in Service based economies between temperature and GDP, possibly because said countries are dependent on tourism and good weather brings tourism which increases GPD</a:t>
            </a:r>
          </a:p>
          <a:p>
            <a:r>
              <a:rPr lang="en-US" dirty="0"/>
              <a:t>This was a lot for work for little to no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7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4F302-88F2-4A4B-8312-7FA5CAC0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2C54E-1499-4A19-B790-6BF1F5872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10748"/>
            <a:ext cx="5163447" cy="46789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World Bank GDP data was not available for all countries.</a:t>
            </a:r>
          </a:p>
          <a:p>
            <a:r>
              <a:rPr lang="en-US" dirty="0"/>
              <a:t>There were gaps within the frame of reference (2005-2015)</a:t>
            </a:r>
          </a:p>
          <a:p>
            <a:r>
              <a:rPr lang="en-US" dirty="0"/>
              <a:t>Analyzing quarterly GDP data </a:t>
            </a:r>
          </a:p>
          <a:p>
            <a:r>
              <a:rPr lang="en-US" dirty="0"/>
              <a:t>Outside factors/variables effecting the overall GDP data</a:t>
            </a:r>
          </a:p>
          <a:p>
            <a:r>
              <a:rPr lang="en-US" dirty="0"/>
              <a:t>Further analysis into extreme weather conditions or other possible weather phenomenon for variations in GDP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60DBBD1-DE51-4D85-B57C-A4AF8407E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2213" r="5478" b="4484"/>
          <a:stretch/>
        </p:blipFill>
        <p:spPr bwMode="auto">
          <a:xfrm>
            <a:off x="6378137" y="1510748"/>
            <a:ext cx="4974075" cy="43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1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-58015" y="-17757"/>
            <a:ext cx="12218546" cy="685800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60D5D5D-11F6-4B9D-B319-2FDACF35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398" y="372676"/>
            <a:ext cx="5831048" cy="732381"/>
          </a:xfrm>
        </p:spPr>
        <p:txBody>
          <a:bodyPr/>
          <a:lstStyle/>
          <a:p>
            <a:pPr algn="ctr"/>
            <a:r>
              <a:rPr lang="en-US" b="1" dirty="0"/>
              <a:t>Group 9 Team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9EE82-4F4B-436C-801A-58C03F8A3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6"/>
          <a:stretch/>
        </p:blipFill>
        <p:spPr>
          <a:xfrm>
            <a:off x="671696" y="1477735"/>
            <a:ext cx="2351087" cy="20383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9A2D67-BE09-40A4-BBA7-08758F1A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11" y="3932178"/>
            <a:ext cx="2354156" cy="20383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544DF-327F-40E9-9FC9-D375B844C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20" y="1442222"/>
            <a:ext cx="2267528" cy="20817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E542E-E7CC-4092-BED1-59D4F646A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575" y="1451100"/>
            <a:ext cx="2430220" cy="20383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B048ED-5D30-43B9-8D25-502DAED612CD}"/>
              </a:ext>
            </a:extLst>
          </p:cNvPr>
          <p:cNvSpPr txBox="1"/>
          <p:nvPr/>
        </p:nvSpPr>
        <p:spPr>
          <a:xfrm>
            <a:off x="3040810" y="6017323"/>
            <a:ext cx="1897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Emeka </a:t>
            </a:r>
            <a:r>
              <a:rPr lang="en-US" sz="1800" b="1" dirty="0" err="1">
                <a:effectLst/>
                <a:latin typeface="+mj-lt"/>
                <a:ea typeface="Times New Roman" panose="02020603050405020304" pitchFamily="18" charset="0"/>
              </a:rPr>
              <a:t>Obianyor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8DB30-73EC-49BA-B0CB-21F16C286BDC}"/>
              </a:ext>
            </a:extLst>
          </p:cNvPr>
          <p:cNvSpPr txBox="1"/>
          <p:nvPr/>
        </p:nvSpPr>
        <p:spPr>
          <a:xfrm>
            <a:off x="440872" y="3516088"/>
            <a:ext cx="284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Sadie Barnett-Boudreau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5B176-B623-48C5-8104-CE08296CE622}"/>
              </a:ext>
            </a:extLst>
          </p:cNvPr>
          <p:cNvSpPr txBox="1"/>
          <p:nvPr/>
        </p:nvSpPr>
        <p:spPr>
          <a:xfrm>
            <a:off x="5360257" y="3559501"/>
            <a:ext cx="203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Charles Robinson</a:t>
            </a:r>
            <a:endParaRPr lang="en-US" sz="18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7EE8A-6D71-4EAA-86CB-A10B76F94088}"/>
              </a:ext>
            </a:extLst>
          </p:cNvPr>
          <p:cNvSpPr txBox="1"/>
          <p:nvPr/>
        </p:nvSpPr>
        <p:spPr>
          <a:xfrm>
            <a:off x="9494029" y="3523989"/>
            <a:ext cx="202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</a:rPr>
              <a:t>Kiran Mundae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F2EC9-FCBD-472F-A5BF-F958E93F227A}"/>
              </a:ext>
            </a:extLst>
          </p:cNvPr>
          <p:cNvSpPr txBox="1"/>
          <p:nvPr/>
        </p:nvSpPr>
        <p:spPr>
          <a:xfrm>
            <a:off x="7607419" y="6047002"/>
            <a:ext cx="16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Nick </a:t>
            </a:r>
            <a:r>
              <a:rPr lang="en-US" b="1" dirty="0" err="1">
                <a:latin typeface="+mj-lt"/>
              </a:rPr>
              <a:t>Orewiler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6B3E-2DC2-4A2F-AF33-F3F043E8E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797" y="3960148"/>
            <a:ext cx="2267528" cy="20298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25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4F302-88F2-4A4B-8312-7FA5CAC0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could we have done better?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2C54E-1499-4A19-B790-6BF1F5872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449" y="1690688"/>
            <a:ext cx="5163447" cy="46789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Analyzing quarterly GDP &amp; weather data</a:t>
            </a:r>
          </a:p>
          <a:p>
            <a:r>
              <a:rPr lang="en-US" dirty="0"/>
              <a:t>Only looked at the growing season for Agriculturally based economies </a:t>
            </a:r>
          </a:p>
          <a:p>
            <a:r>
              <a:rPr lang="en-US" dirty="0"/>
              <a:t>Looked at specific regions with stable economies for more focused study</a:t>
            </a:r>
          </a:p>
          <a:p>
            <a:r>
              <a:rPr lang="en-US" dirty="0"/>
              <a:t>Filtered out countries experiencing Civil/Economic unrest</a:t>
            </a:r>
          </a:p>
          <a:p>
            <a:r>
              <a:rPr lang="en-US" dirty="0"/>
              <a:t>Filtered out sanctioned countries, or economies dependent on black market goods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Lessons Learned Images, Stock Photos &amp; Vectors | Shutterstock">
            <a:extLst>
              <a:ext uri="{FF2B5EF4-FFF2-40B4-BE49-F238E27FC236}">
                <a16:creationId xmlns:a16="http://schemas.microsoft.com/office/drawing/2014/main" id="{F65665FD-9B5D-4919-85EF-F59E21CD6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b="11810"/>
          <a:stretch/>
        </p:blipFill>
        <p:spPr bwMode="auto">
          <a:xfrm>
            <a:off x="1039906" y="1690688"/>
            <a:ext cx="5056094" cy="38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3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478D2-3C1E-4D63-8CCB-AD45B384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2179"/>
          </a:xfrm>
        </p:spPr>
        <p:txBody>
          <a:bodyPr/>
          <a:lstStyle/>
          <a:p>
            <a:pPr algn="ctr"/>
            <a:r>
              <a:rPr lang="en-US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4992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0720C-CDEE-4B44-8A7F-2196A5E975C5}"/>
              </a:ext>
            </a:extLst>
          </p:cNvPr>
          <p:cNvSpPr txBox="1"/>
          <p:nvPr/>
        </p:nvSpPr>
        <p:spPr>
          <a:xfrm>
            <a:off x="660400" y="225424"/>
            <a:ext cx="108712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Agenda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Description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Overview of Analysis Questions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Sources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Findings and Answers to Questions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Final Conclusions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Limitations of Datasets</a:t>
            </a:r>
          </a:p>
          <a:p>
            <a:endParaRPr lang="en-US" sz="3200" dirty="0"/>
          </a:p>
          <a:p>
            <a:endParaRPr lang="en-US" sz="24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0F6BF-9A9B-4162-AE50-DF625F8F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01" y="1984456"/>
            <a:ext cx="4874299" cy="32530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952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8AE46-4ECF-4A93-B8E0-F498F6BF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43" y="367629"/>
            <a:ext cx="10515600" cy="1203616"/>
          </a:xfrm>
        </p:spPr>
        <p:txBody>
          <a:bodyPr/>
          <a:lstStyle/>
          <a:p>
            <a:pPr algn="ctr"/>
            <a:r>
              <a:rPr lang="en-US" b="1" dirty="0"/>
              <a:t>Project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8772E-0467-44D3-8A53-4CA877070090}"/>
              </a:ext>
            </a:extLst>
          </p:cNvPr>
          <p:cNvSpPr txBox="1"/>
          <p:nvPr/>
        </p:nvSpPr>
        <p:spPr>
          <a:xfrm>
            <a:off x="288740" y="1445512"/>
            <a:ext cx="114830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Analyze the effects of Temperature and Precipitation changes on the GDP of countries across the globe from 2005-2015 </a:t>
            </a:r>
          </a:p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38637-A6DA-4F42-BCCD-A48FB013B2CA}"/>
              </a:ext>
            </a:extLst>
          </p:cNvPr>
          <p:cNvSpPr txBox="1"/>
          <p:nvPr/>
        </p:nvSpPr>
        <p:spPr>
          <a:xfrm>
            <a:off x="5389591" y="1757236"/>
            <a:ext cx="655307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u="sng" dirty="0">
              <a:latin typeface="+mj-lt"/>
            </a:endParaRPr>
          </a:p>
          <a:p>
            <a:pPr algn="ctr"/>
            <a:r>
              <a:rPr lang="en-US" sz="2800" b="1" u="sng" dirty="0">
                <a:latin typeface="+mj-lt"/>
              </a:rPr>
              <a:t>Further Analysis:</a:t>
            </a:r>
          </a:p>
          <a:p>
            <a:endParaRPr lang="en-US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Does Average Annual Temperature change affect GDP?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Does Average Annual Precipitation change affect GDP?</a:t>
            </a:r>
          </a:p>
          <a:p>
            <a:pPr marL="342900" indent="-342900">
              <a:buAutoNum type="arabicPeriod"/>
            </a:pPr>
            <a:endParaRPr lang="en-US" dirty="0"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Weather affect GDP in Agriculturally dominated economies?</a:t>
            </a:r>
          </a:p>
          <a:p>
            <a:pPr marL="342900" indent="-342900">
              <a:buFontTx/>
              <a:buAutoNum type="arabicPeriod"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Weather affect GDP in Industrial dominated economies?</a:t>
            </a:r>
          </a:p>
          <a:p>
            <a:pPr marL="342900" indent="-342900">
              <a:buFontTx/>
              <a:buAutoNum type="arabicPeriod"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Does Weather affect GDP in Service dominated economies?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027AA-8506-4349-808E-41DA74E7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6" y="2805404"/>
            <a:ext cx="4755945" cy="264687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31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-26546" y="-3"/>
            <a:ext cx="1221854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122DC-FD06-4D6E-A73F-F73602F9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63" y="365125"/>
            <a:ext cx="10515600" cy="1325563"/>
          </a:xfrm>
        </p:spPr>
        <p:txBody>
          <a:bodyPr/>
          <a:lstStyle/>
          <a:p>
            <a:r>
              <a:rPr lang="en-US" b="1" dirty="0"/>
              <a:t>Dataset 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8400BC-4B78-4382-B2CC-43F14D84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154" y="2557669"/>
            <a:ext cx="2873168" cy="17166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451E0-CDFB-4FF3-8C21-52662C38E21D}"/>
              </a:ext>
            </a:extLst>
          </p:cNvPr>
          <p:cNvSpPr txBox="1"/>
          <p:nvPr/>
        </p:nvSpPr>
        <p:spPr>
          <a:xfrm>
            <a:off x="481663" y="1859336"/>
            <a:ext cx="6709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RESTful API: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+mj-lt"/>
                <a:hlinkClick r:id="rId4"/>
              </a:rPr>
              <a:t>http://restcountries.eu/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Countries by GDP Sector Composition: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+mj-lt"/>
                <a:hlinkClick r:id="rId5"/>
              </a:rPr>
              <a:t>https://en.m.wikipedia.org/wiki/List_of_countries_by_GDP_sector_composition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Weather Data: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+mj-lt"/>
                <a:hlinkClick r:id="rId6"/>
              </a:rPr>
              <a:t>https://climateknowledgeportal.worldbank.org/download-datahttps://www.imf.org/external/datamapper/NGDP_RPCH@WEO/OEMDC/ADVEC/WEOWORLD?year=2020</a:t>
            </a: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+mj-lt"/>
              </a:rPr>
              <a:t>GDP Data: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+mj-lt"/>
                <a:hlinkClick r:id="rId7"/>
              </a:rPr>
              <a:t>https://data.worldbank.org/indicator/NY.GDP.MKTP.CD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Process Wikipedia Using Apache Spark to Create Spicy Hot Datasets | by  Abhishek Mungoli | Towards Data Science">
            <a:extLst>
              <a:ext uri="{FF2B5EF4-FFF2-40B4-BE49-F238E27FC236}">
                <a16:creationId xmlns:a16="http://schemas.microsoft.com/office/drawing/2014/main" id="{84AE34CB-E759-4B4C-BA35-368E3910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22" y="4542022"/>
            <a:ext cx="2857500" cy="16002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ful API - DEV">
            <a:extLst>
              <a:ext uri="{FF2B5EF4-FFF2-40B4-BE49-F238E27FC236}">
                <a16:creationId xmlns:a16="http://schemas.microsoft.com/office/drawing/2014/main" id="{C4FB8F32-0DDB-43B1-9D1F-A3B2B62A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54" y="834887"/>
            <a:ext cx="2910204" cy="145510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27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0" y="-1"/>
            <a:ext cx="12218546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B9033D-B5A1-4733-89CF-F981964E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02" y="1069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Annual Average Temperature &amp; Precipitation vs GDP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F607D1-6CC5-4F5B-BEEF-7D0215F93C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701" y="2135105"/>
            <a:ext cx="5159928" cy="3773070"/>
          </a:xfrm>
          <a:ln w="3175">
            <a:solidFill>
              <a:schemeClr val="tx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A3890-32CF-4DD0-B3C5-F2DDE9490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201" y="1366601"/>
            <a:ext cx="10545299" cy="440740"/>
          </a:xfrm>
        </p:spPr>
        <p:txBody>
          <a:bodyPr>
            <a:normAutofit/>
          </a:bodyPr>
          <a:lstStyle/>
          <a:p>
            <a:r>
              <a:rPr lang="en-US" sz="1800" dirty="0"/>
              <a:t>Identified Zones of interest based on the wide range of GDP values for a range of temperatures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2554C2-B6DA-4887-A93F-9FED404FDBE2}"/>
              </a:ext>
            </a:extLst>
          </p:cNvPr>
          <p:cNvGrpSpPr/>
          <p:nvPr/>
        </p:nvGrpSpPr>
        <p:grpSpPr>
          <a:xfrm>
            <a:off x="6109273" y="2375611"/>
            <a:ext cx="5456316" cy="3292058"/>
            <a:chOff x="6231984" y="2171700"/>
            <a:chExt cx="5456316" cy="32920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D342B1-5AF3-4E5F-A748-6BFD74B37B82}"/>
                </a:ext>
              </a:extLst>
            </p:cNvPr>
            <p:cNvGrpSpPr/>
            <p:nvPr/>
          </p:nvGrpSpPr>
          <p:grpSpPr>
            <a:xfrm>
              <a:off x="6231984" y="2171700"/>
              <a:ext cx="5456316" cy="3292058"/>
              <a:chOff x="6231984" y="2171700"/>
              <a:chExt cx="5456316" cy="3292058"/>
            </a:xfrm>
          </p:grpSpPr>
          <p:pic>
            <p:nvPicPr>
              <p:cNvPr id="14" name="Content Placeholder 6">
                <a:extLst>
                  <a:ext uri="{FF2B5EF4-FFF2-40B4-BE49-F238E27FC236}">
                    <a16:creationId xmlns:a16="http://schemas.microsoft.com/office/drawing/2014/main" id="{57602116-AC5C-4EA9-A848-898FAC0F3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1984" y="2171700"/>
                <a:ext cx="5456316" cy="3292058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1257D6A-DF6A-409B-9D42-28E678917E64}"/>
                  </a:ext>
                </a:extLst>
              </p:cNvPr>
              <p:cNvSpPr/>
              <p:nvPr/>
            </p:nvSpPr>
            <p:spPr>
              <a:xfrm>
                <a:off x="6705600" y="4267200"/>
                <a:ext cx="4775200" cy="73660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1C5218-0F79-4CD5-950D-386FDCA1201C}"/>
                </a:ext>
              </a:extLst>
            </p:cNvPr>
            <p:cNvSpPr txBox="1"/>
            <p:nvPr/>
          </p:nvSpPr>
          <p:spPr>
            <a:xfrm>
              <a:off x="9791700" y="3896142"/>
              <a:ext cx="168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zone of interest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87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-7496" y="-1"/>
            <a:ext cx="12218546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B9033D-B5A1-4733-89CF-F981964E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74625"/>
            <a:ext cx="10515600" cy="1325563"/>
          </a:xfrm>
        </p:spPr>
        <p:txBody>
          <a:bodyPr/>
          <a:lstStyle/>
          <a:p>
            <a:r>
              <a:rPr lang="en-US" b="1" dirty="0"/>
              <a:t>Regression Correlation Technique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A3890-32CF-4DD0-B3C5-F2DDE9490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7170" y="2709862"/>
            <a:ext cx="4786716" cy="2747963"/>
          </a:xfrm>
        </p:spPr>
        <p:txBody>
          <a:bodyPr>
            <a:normAutofit/>
          </a:bodyPr>
          <a:lstStyle/>
          <a:p>
            <a:r>
              <a:rPr lang="en-US" sz="2400" dirty="0"/>
              <a:t>Strong positive regression correlation = Low regression difference</a:t>
            </a:r>
          </a:p>
          <a:p>
            <a:r>
              <a:rPr lang="en-US" sz="2400" dirty="0"/>
              <a:t>Strong inverse regression correlation = High regression difference</a:t>
            </a:r>
          </a:p>
          <a:p>
            <a:endParaRPr lang="en-US" sz="18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17B04-2356-4EFE-BBB6-B9D1B940E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1" y="1582484"/>
            <a:ext cx="5907536" cy="437730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224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-26546" y="0"/>
            <a:ext cx="12218546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B9033D-B5A1-4733-89CF-F981964E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72" y="7384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Inversely </a:t>
            </a:r>
            <a:r>
              <a:rPr lang="en-US" b="1" dirty="0"/>
              <a:t>Correlated</a:t>
            </a:r>
            <a:r>
              <a:rPr lang="en-US" sz="4000" b="1" dirty="0"/>
              <a:t> Relationship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94C9D5-8BAC-43AC-8BBC-C8BD28058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r="14354" b="23402"/>
          <a:stretch/>
        </p:blipFill>
        <p:spPr>
          <a:xfrm>
            <a:off x="7344678" y="599613"/>
            <a:ext cx="4155039" cy="2001525"/>
          </a:xfr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75C5A-ED69-4795-8E6D-7E1C9908C344}"/>
              </a:ext>
            </a:extLst>
          </p:cNvPr>
          <p:cNvSpPr txBox="1"/>
          <p:nvPr/>
        </p:nvSpPr>
        <p:spPr>
          <a:xfrm>
            <a:off x="448822" y="4928326"/>
            <a:ext cx="221412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Country Name: </a:t>
            </a:r>
            <a:r>
              <a:rPr lang="en-US" sz="1400" dirty="0" err="1"/>
              <a:t>Bangledesh</a:t>
            </a:r>
            <a:endParaRPr lang="en-US" sz="1400" dirty="0"/>
          </a:p>
          <a:p>
            <a:r>
              <a:rPr lang="en-US" sz="1400" dirty="0"/>
              <a:t>Temperature </a:t>
            </a:r>
            <a:r>
              <a:rPr lang="en-US" sz="1400" dirty="0" err="1"/>
              <a:t>r-value</a:t>
            </a:r>
            <a:r>
              <a:rPr lang="en-US" sz="1400" dirty="0"/>
              <a:t>: -0.70</a:t>
            </a:r>
          </a:p>
          <a:p>
            <a:r>
              <a:rPr lang="en-US" sz="1400" dirty="0"/>
              <a:t>GDP </a:t>
            </a:r>
            <a:r>
              <a:rPr lang="en-US" sz="1400" dirty="0" err="1"/>
              <a:t>r-value</a:t>
            </a:r>
            <a:r>
              <a:rPr lang="en-US" sz="1400" dirty="0"/>
              <a:t>: 0.98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DC329-B09A-439B-825F-173DE5D40B2A}"/>
              </a:ext>
            </a:extLst>
          </p:cNvPr>
          <p:cNvSpPr txBox="1"/>
          <p:nvPr/>
        </p:nvSpPr>
        <p:spPr>
          <a:xfrm>
            <a:off x="3551068" y="5541684"/>
            <a:ext cx="278758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Country Name: Dominican Republic</a:t>
            </a:r>
          </a:p>
          <a:p>
            <a:r>
              <a:rPr lang="en-US" sz="1400" dirty="0"/>
              <a:t>Precipitation </a:t>
            </a:r>
            <a:r>
              <a:rPr lang="en-US" sz="1400" dirty="0" err="1"/>
              <a:t>r-value</a:t>
            </a:r>
            <a:r>
              <a:rPr lang="en-US" sz="1400" dirty="0"/>
              <a:t>: -0.71</a:t>
            </a:r>
          </a:p>
          <a:p>
            <a:r>
              <a:rPr lang="en-US" sz="1400" dirty="0"/>
              <a:t>GDP </a:t>
            </a:r>
            <a:r>
              <a:rPr lang="en-US" sz="1400" dirty="0" err="1"/>
              <a:t>r-value</a:t>
            </a:r>
            <a:r>
              <a:rPr lang="en-US" sz="1400" dirty="0"/>
              <a:t>: 0.99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8E486-4E5E-436C-A177-6669A13EF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11" y="2853434"/>
            <a:ext cx="5140372" cy="342691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9DF29D6-28F7-4BBC-B5CF-40D45914E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0" y="1155480"/>
            <a:ext cx="5487650" cy="365843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04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73F46-3E2E-4383-8C15-23C329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3" t="22425" r="4566" b="10418"/>
          <a:stretch/>
        </p:blipFill>
        <p:spPr>
          <a:xfrm>
            <a:off x="-13273" y="-219076"/>
            <a:ext cx="12218546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B9033D-B5A1-4733-89CF-F981964E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20561"/>
            <a:ext cx="10515600" cy="1325563"/>
          </a:xfrm>
        </p:spPr>
        <p:txBody>
          <a:bodyPr/>
          <a:lstStyle/>
          <a:p>
            <a:r>
              <a:rPr lang="en-US" b="1" dirty="0"/>
              <a:t>Positively Correlated Relationship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94C9D5-8BAC-43AC-8BBC-C8BD28058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25857"/>
          <a:stretch/>
        </p:blipFill>
        <p:spPr>
          <a:xfrm>
            <a:off x="8869221" y="232713"/>
            <a:ext cx="2743201" cy="2209420"/>
          </a:xfr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03666-6FE8-4FA1-BC16-5EAF3ED9B505}"/>
              </a:ext>
            </a:extLst>
          </p:cNvPr>
          <p:cNvSpPr txBox="1"/>
          <p:nvPr/>
        </p:nvSpPr>
        <p:spPr>
          <a:xfrm>
            <a:off x="542925" y="4789228"/>
            <a:ext cx="210948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Country Name: Albania</a:t>
            </a:r>
          </a:p>
          <a:p>
            <a:r>
              <a:rPr lang="en-US" sz="1400" dirty="0"/>
              <a:t>Temperature </a:t>
            </a:r>
            <a:r>
              <a:rPr lang="en-US" sz="1400" dirty="0" err="1"/>
              <a:t>r-value</a:t>
            </a:r>
            <a:r>
              <a:rPr lang="en-US" sz="1400" dirty="0"/>
              <a:t>: 0.76</a:t>
            </a:r>
          </a:p>
          <a:p>
            <a:r>
              <a:rPr lang="en-US" sz="1400" dirty="0"/>
              <a:t>GDP </a:t>
            </a:r>
            <a:r>
              <a:rPr lang="en-US" sz="1400" dirty="0" err="1"/>
              <a:t>r-value</a:t>
            </a:r>
            <a:r>
              <a:rPr lang="en-US" sz="1400" dirty="0"/>
              <a:t>: 0.71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22A8A-6278-4614-A330-3DB59A91258B}"/>
              </a:ext>
            </a:extLst>
          </p:cNvPr>
          <p:cNvSpPr txBox="1"/>
          <p:nvPr/>
        </p:nvSpPr>
        <p:spPr>
          <a:xfrm>
            <a:off x="3311372" y="5392465"/>
            <a:ext cx="313705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Country Name: Central African Republic</a:t>
            </a:r>
          </a:p>
          <a:p>
            <a:r>
              <a:rPr lang="en-US" sz="1400" dirty="0"/>
              <a:t>Precipitation </a:t>
            </a:r>
            <a:r>
              <a:rPr lang="en-US" sz="1400" dirty="0" err="1"/>
              <a:t>r-value</a:t>
            </a:r>
            <a:r>
              <a:rPr lang="en-US" sz="1400" dirty="0"/>
              <a:t>: -0.47</a:t>
            </a:r>
          </a:p>
          <a:p>
            <a:r>
              <a:rPr lang="en-US" sz="1400" dirty="0"/>
              <a:t>GDP </a:t>
            </a:r>
            <a:r>
              <a:rPr lang="en-US" sz="1400" dirty="0" err="1"/>
              <a:t>r-value</a:t>
            </a:r>
            <a:r>
              <a:rPr lang="en-US" sz="1400" dirty="0"/>
              <a:t>: 0.40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2419E9-0EF8-497C-9F7A-C389FCFFC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8" y="1191028"/>
            <a:ext cx="5138042" cy="342536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0131D1-364F-461B-B8B4-B71BE24B8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78" y="2684122"/>
            <a:ext cx="5061844" cy="337456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067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853</Words>
  <Application>Microsoft Office PowerPoint</Application>
  <PresentationFormat>Widescreen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Is GDP Affected By Temperature &amp; Precipitation</vt:lpstr>
      <vt:lpstr>Group 9 Team Members</vt:lpstr>
      <vt:lpstr>PowerPoint Presentation</vt:lpstr>
      <vt:lpstr>Project Description</vt:lpstr>
      <vt:lpstr>Dataset Sources</vt:lpstr>
      <vt:lpstr>Annual Average Temperature &amp; Precipitation vs GDP</vt:lpstr>
      <vt:lpstr>Regression Correlation Technique</vt:lpstr>
      <vt:lpstr>Inversely Correlated Relationship</vt:lpstr>
      <vt:lpstr>Positively Correlated Relationship</vt:lpstr>
      <vt:lpstr>3 Economic Subsectors </vt:lpstr>
      <vt:lpstr>Agricultural Based Economies Temperature vs. GDP</vt:lpstr>
      <vt:lpstr>Agricultural Based Economies Temperature vs. GDP</vt:lpstr>
      <vt:lpstr>Agricultural Based Economies Precipitation vs. GDP</vt:lpstr>
      <vt:lpstr>Agricultural Based Economies Precipitation vs. GDP</vt:lpstr>
      <vt:lpstr>Industrial Based Economies Weather vs. GDP</vt:lpstr>
      <vt:lpstr>Service Based Economies Temperature vs. GDP</vt:lpstr>
      <vt:lpstr>Conclusions</vt:lpstr>
      <vt:lpstr>Conclusions</vt:lpstr>
      <vt:lpstr>Limitations</vt:lpstr>
      <vt:lpstr>What could we have done better?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GDP Affected By Temperature &amp; Precipitation</dc:title>
  <dc:creator>Sadie Barnett-Boudreau</dc:creator>
  <cp:lastModifiedBy>office365493</cp:lastModifiedBy>
  <cp:revision>65</cp:revision>
  <cp:lastPrinted>2020-09-22T19:25:36Z</cp:lastPrinted>
  <dcterms:created xsi:type="dcterms:W3CDTF">2020-09-17T22:59:45Z</dcterms:created>
  <dcterms:modified xsi:type="dcterms:W3CDTF">2020-09-23T02:32:37Z</dcterms:modified>
</cp:coreProperties>
</file>